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</p:sldIdLst>
  <p:sldSz cx="18288000" cy="10287000"/>
  <p:notesSz cx="6858000" cy="9144000"/>
  <p:embeddedFontLst>
    <p:embeddedFont>
      <p:font typeface="Arial Rounded MT Bold" panose="020F0704030504030204" pitchFamily="34" charset="0"/>
      <p:regular r:id="rId12"/>
    </p:embeddedFont>
    <p:embeddedFont>
      <p:font typeface="Bahnschrift Light" panose="020B0502040204020203" pitchFamily="34" charset="0"/>
      <p:regular r:id="rId13"/>
    </p:embeddedFont>
    <p:embeddedFont>
      <p:font typeface="Bahnschrift SemiBold" panose="020B0502040204020203" pitchFamily="34" charset="0"/>
      <p:bold r:id="rId14"/>
    </p:embeddedFont>
    <p:embeddedFont>
      <p:font typeface="Playfair Display" panose="000005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669E"/>
    <a:srgbClr val="0B142B"/>
    <a:srgbClr val="0D1835"/>
    <a:srgbClr val="1F37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 snapToGrid="0">
      <p:cViewPr>
        <p:scale>
          <a:sx n="33" d="100"/>
          <a:sy n="33" d="100"/>
        </p:scale>
        <p:origin x="1316" y="4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3201618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743372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743372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2703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4" y="4905696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 dirty="0" err="1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dirty="0"/>
              <a:t>   </a:t>
            </a:r>
            <a:r>
              <a:rPr lang="en-US" sz="9605" b="0" i="0" u="none" strike="noStrike" cap="none" dirty="0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4285795" y="6819944"/>
            <a:ext cx="9716407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Team: Fresh Forge</a:t>
            </a:r>
            <a:endParaRPr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 rot="-5400000">
            <a:off x="4000501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544028" y="412735"/>
            <a:ext cx="13368960" cy="1072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sz="6336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572850" y="1665996"/>
            <a:ext cx="17142298" cy="787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THEME: SUSTAINABILITY</a:t>
            </a:r>
          </a:p>
          <a:p>
            <a:pPr algn="ctr"/>
            <a:endParaRPr lang="en-US" sz="3200" dirty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In today’s world, most individuals want to adopt eco-friendly habits but face two major challenges:</a:t>
            </a:r>
          </a:p>
          <a:p>
            <a:pPr algn="just"/>
            <a:endParaRPr lang="en-US" sz="3200" dirty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 marL="571500" indent="-5715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LACK OF AWARENESS</a:t>
            </a:r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 – People often don't know the environmental impact of their daily choices—such as the carbon footprint of the products they buy or whether packaging is recyclable.</a:t>
            </a:r>
          </a:p>
          <a:p>
            <a:pPr marL="571500" indent="-5715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LACK OF MOTIVATION</a:t>
            </a:r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 – Even when aware, there is little personal incentive or reward to change habits, recycle properly, or reduce emissions.</a:t>
            </a:r>
          </a:p>
          <a:p>
            <a:pPr marL="571500" indent="-5715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There is a critical need for a solution that can: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Provide </a:t>
            </a:r>
            <a:r>
              <a:rPr lang="en-US" sz="32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instant, reliable insights</a:t>
            </a:r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 about a product’s environmental footprint and recyclability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Track users' daily impact</a:t>
            </a:r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 to build awareness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Bahnschrift Light" panose="020B0502040204020203" pitchFamily="34" charset="0"/>
              </a:rPr>
              <a:t>Reward eco-friendly actions</a:t>
            </a:r>
            <a:r>
              <a:rPr lang="en-US" sz="3200" dirty="0">
                <a:solidFill>
                  <a:schemeClr val="bg1"/>
                </a:solidFill>
                <a:latin typeface="Bahnschrift Light" panose="020B0502040204020203" pitchFamily="34" charset="0"/>
              </a:rPr>
              <a:t> to keep users engaged and motivated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578607" y="800910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b="1"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838199" y="2840733"/>
            <a:ext cx="16611599" cy="546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 are building a sustainability app – “</a:t>
            </a:r>
            <a:r>
              <a:rPr lang="en-US" sz="4000" b="1" i="0" u="none" strike="noStrike" cap="none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EcoVerse</a:t>
            </a:r>
            <a:r>
              <a:rPr lang="en-US" sz="40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” that empowers users to make eco-conscious choices by combining:</a:t>
            </a:r>
          </a:p>
          <a:p>
            <a:pPr marL="0" marR="0" lvl="0" indent="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b="1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571500" marR="0" lvl="0" indent="-57150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sym typeface="Playfair Display"/>
              </a:rPr>
              <a:t>Product Scanner</a:t>
            </a:r>
          </a:p>
          <a:p>
            <a:pPr marL="571500" marR="0" lvl="0" indent="-57150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sym typeface="Playfair Display"/>
              </a:rPr>
              <a:t>Recyclability Intelligence</a:t>
            </a:r>
          </a:p>
          <a:p>
            <a:pPr marL="571500" marR="0" lvl="0" indent="-57150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sym typeface="Playfair Display"/>
              </a:rPr>
              <a:t>Carbon Footprint Tracker</a:t>
            </a:r>
          </a:p>
          <a:p>
            <a:pPr marL="571500" marR="0" lvl="0" indent="-57150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sym typeface="Playfair Display"/>
              </a:rPr>
              <a:t>Gamification &amp; Rewards Engine</a:t>
            </a:r>
          </a:p>
          <a:p>
            <a:pPr marL="571500" marR="0" lvl="0" indent="-57150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sym typeface="Playfair Display"/>
              </a:rPr>
              <a:t>AI Sustainability Chatbot</a:t>
            </a:r>
            <a:endParaRPr sz="4000" dirty="0"/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2054D035-85FE-E0FC-CD0C-B549C66827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82" b="34516"/>
          <a:stretch>
            <a:fillRect/>
          </a:stretch>
        </p:blipFill>
        <p:spPr bwMode="auto">
          <a:xfrm>
            <a:off x="10646640" y="5796370"/>
            <a:ext cx="6803158" cy="251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/>
          <p:nvPr/>
        </p:nvSpPr>
        <p:spPr>
          <a:xfrm rot="-5400000">
            <a:off x="4000501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578607" y="610410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b="1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0161930-F1E5-2EDE-B888-35835BFF0A24}"/>
              </a:ext>
            </a:extLst>
          </p:cNvPr>
          <p:cNvSpPr/>
          <p:nvPr/>
        </p:nvSpPr>
        <p:spPr>
          <a:xfrm>
            <a:off x="7289799" y="1788826"/>
            <a:ext cx="3708399" cy="1176752"/>
          </a:xfrm>
          <a:prstGeom prst="roundRect">
            <a:avLst/>
          </a:prstGeom>
          <a:solidFill>
            <a:srgbClr val="1F3769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Arial Rounded MT Bold" panose="020F0704030504030204" pitchFamily="34" charset="0"/>
              </a:rPr>
              <a:t>ECOVERSE</a:t>
            </a:r>
            <a:endParaRPr lang="en-IN" sz="4000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0575FA9-F54F-DFFC-E03D-B65ACA10E547}"/>
              </a:ext>
            </a:extLst>
          </p:cNvPr>
          <p:cNvSpPr/>
          <p:nvPr/>
        </p:nvSpPr>
        <p:spPr>
          <a:xfrm>
            <a:off x="282366" y="4521200"/>
            <a:ext cx="3308769" cy="5359400"/>
          </a:xfrm>
          <a:prstGeom prst="roundRect">
            <a:avLst/>
          </a:prstGeom>
          <a:solidFill>
            <a:srgbClr val="1F3769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 Rounded MT Bold" panose="020F0704030504030204" pitchFamily="34" charset="0"/>
              </a:rPr>
              <a:t>PRODUCT SCANNER</a:t>
            </a:r>
          </a:p>
          <a:p>
            <a:pPr algn="ctr"/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Scan barcodes / images to get carbon footprint and recyclability info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Suggests greener product alternatives</a:t>
            </a:r>
            <a:endParaRPr lang="en-IN" sz="2200" dirty="0">
              <a:latin typeface="Arial Rounded MT Bold" panose="020F070403050403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FD1515C-22A0-589D-59D1-90FD285F0370}"/>
              </a:ext>
            </a:extLst>
          </p:cNvPr>
          <p:cNvSpPr/>
          <p:nvPr/>
        </p:nvSpPr>
        <p:spPr>
          <a:xfrm>
            <a:off x="3873500" y="4521200"/>
            <a:ext cx="3308769" cy="5359400"/>
          </a:xfrm>
          <a:prstGeom prst="roundRect">
            <a:avLst/>
          </a:prstGeom>
          <a:solidFill>
            <a:srgbClr val="1F3769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 Rounded MT Bold" panose="020F0704030504030204" pitchFamily="34" charset="0"/>
              </a:rPr>
              <a:t>RECYCLABILITY INTELLIGENCE</a:t>
            </a:r>
          </a:p>
          <a:p>
            <a:pPr algn="ctr"/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AI – powered material detection from labels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Clear recycling / disposal instructions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Optionally links to local collection points</a:t>
            </a:r>
            <a:endParaRPr lang="en-IN" sz="2200" dirty="0">
              <a:latin typeface="Arial Rounded MT Bold" panose="020F070403050403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2FF3EFB-2666-B6D6-3620-F74C814CE03A}"/>
              </a:ext>
            </a:extLst>
          </p:cNvPr>
          <p:cNvSpPr/>
          <p:nvPr/>
        </p:nvSpPr>
        <p:spPr>
          <a:xfrm>
            <a:off x="7477334" y="4521200"/>
            <a:ext cx="3308769" cy="5359400"/>
          </a:xfrm>
          <a:prstGeom prst="roundRect">
            <a:avLst/>
          </a:prstGeom>
          <a:solidFill>
            <a:srgbClr val="1F3769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 Rounded MT Bold" panose="020F0704030504030204" pitchFamily="34" charset="0"/>
              </a:rPr>
              <a:t>CARBON FOOTPRINT TRACKER</a:t>
            </a:r>
          </a:p>
          <a:p>
            <a:pPr algn="ctr"/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Log travel, food, and electricity use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Visualize emissions and receive reduction tips</a:t>
            </a:r>
            <a:endParaRPr lang="en-IN" sz="2200" dirty="0">
              <a:latin typeface="Arial Rounded MT Bold" panose="020F070403050403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B3EA5F7-ECAB-6701-41CB-744504D7DC2B}"/>
              </a:ext>
            </a:extLst>
          </p:cNvPr>
          <p:cNvSpPr/>
          <p:nvPr/>
        </p:nvSpPr>
        <p:spPr>
          <a:xfrm>
            <a:off x="11081168" y="4521200"/>
            <a:ext cx="3308769" cy="5359400"/>
          </a:xfrm>
          <a:prstGeom prst="roundRect">
            <a:avLst/>
          </a:prstGeom>
          <a:solidFill>
            <a:srgbClr val="1F3769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 Rounded MT Bold" panose="020F0704030504030204" pitchFamily="34" charset="0"/>
              </a:rPr>
              <a:t>GAMIFICATION &amp; REWARDS ENGINE</a:t>
            </a:r>
          </a:p>
          <a:p>
            <a:pPr algn="ctr"/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Earn </a:t>
            </a:r>
            <a:r>
              <a:rPr lang="en-US" sz="2200" dirty="0" err="1">
                <a:latin typeface="Arial Rounded MT Bold" panose="020F0704030504030204" pitchFamily="34" charset="0"/>
              </a:rPr>
              <a:t>EcoPoints</a:t>
            </a:r>
            <a:r>
              <a:rPr lang="en-US" sz="2200" dirty="0">
                <a:latin typeface="Arial Rounded MT Bold" panose="020F0704030504030204" pitchFamily="34" charset="0"/>
              </a:rPr>
              <a:t> for scanning, recycling, and sustainable actions.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Redeem rewards (coupons, discounts, badges)</a:t>
            </a:r>
            <a:endParaRPr lang="en-IN" sz="2200" dirty="0">
              <a:latin typeface="Arial Rounded MT Bold" panose="020F070403050403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15134C1-7D59-B8F1-1F36-D308D4A4AB54}"/>
              </a:ext>
            </a:extLst>
          </p:cNvPr>
          <p:cNvSpPr/>
          <p:nvPr/>
        </p:nvSpPr>
        <p:spPr>
          <a:xfrm>
            <a:off x="14684584" y="4521200"/>
            <a:ext cx="3308770" cy="5359400"/>
          </a:xfrm>
          <a:prstGeom prst="roundRect">
            <a:avLst/>
          </a:prstGeom>
          <a:solidFill>
            <a:srgbClr val="1F3769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 Rounded MT Bold" panose="020F0704030504030204" pitchFamily="34" charset="0"/>
              </a:rPr>
              <a:t>AI SUSTAINABILITY CHATBOT</a:t>
            </a:r>
          </a:p>
          <a:p>
            <a:pPr algn="ctr"/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24/7 chatbot for real-time sustainability advice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200" dirty="0">
              <a:latin typeface="Arial Rounded MT Bold" panose="020F0704030504030204" pitchFamily="3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rial Rounded MT Bold" panose="020F0704030504030204" pitchFamily="34" charset="0"/>
              </a:rPr>
              <a:t>Answers user queries like “Can I recycle this?” or “How to reduce emissions?”</a:t>
            </a:r>
            <a:endParaRPr lang="en-IN" sz="2200" dirty="0">
              <a:latin typeface="Arial Rounded MT Bold" panose="020F07040305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376029-A28A-8332-64A2-D14388D89E3C}"/>
              </a:ext>
            </a:extLst>
          </p:cNvPr>
          <p:cNvCxnSpPr/>
          <p:nvPr/>
        </p:nvCxnSpPr>
        <p:spPr>
          <a:xfrm>
            <a:off x="9131718" y="2965578"/>
            <a:ext cx="0" cy="704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8AF274-B761-8E16-BCB3-3E4BEB13D9DD}"/>
              </a:ext>
            </a:extLst>
          </p:cNvPr>
          <p:cNvCxnSpPr>
            <a:cxnSpLocks/>
            <a:stCxn id="24" idx="0"/>
          </p:cNvCxnSpPr>
          <p:nvPr/>
        </p:nvCxnSpPr>
        <p:spPr>
          <a:xfrm flipH="1">
            <a:off x="2758448" y="3573147"/>
            <a:ext cx="12820003" cy="3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2707E02-6217-D10B-7B90-A68417ECED71}"/>
              </a:ext>
            </a:extLst>
          </p:cNvPr>
          <p:cNvCxnSpPr>
            <a:cxnSpLocks/>
          </p:cNvCxnSpPr>
          <p:nvPr/>
        </p:nvCxnSpPr>
        <p:spPr>
          <a:xfrm>
            <a:off x="5397500" y="3573147"/>
            <a:ext cx="0" cy="9480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7E9DB6A-4D6B-ACD3-38A6-4C3E2C2F98E4}"/>
              </a:ext>
            </a:extLst>
          </p:cNvPr>
          <p:cNvCxnSpPr>
            <a:endCxn id="5" idx="0"/>
          </p:cNvCxnSpPr>
          <p:nvPr/>
        </p:nvCxnSpPr>
        <p:spPr>
          <a:xfrm>
            <a:off x="9131718" y="3670300"/>
            <a:ext cx="1" cy="850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D0A558B-8DA7-35B8-1860-CE70E077572F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12735553" y="3573147"/>
            <a:ext cx="0" cy="9480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rc 23">
            <a:extLst>
              <a:ext uri="{FF2B5EF4-FFF2-40B4-BE49-F238E27FC236}">
                <a16:creationId xmlns:a16="http://schemas.microsoft.com/office/drawing/2014/main" id="{B85974C7-BFAE-76F4-96E6-4DAF7001687D}"/>
              </a:ext>
            </a:extLst>
          </p:cNvPr>
          <p:cNvSpPr/>
          <p:nvPr/>
        </p:nvSpPr>
        <p:spPr>
          <a:xfrm>
            <a:off x="14782801" y="3573147"/>
            <a:ext cx="1591300" cy="1858002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D83E17F3-05A2-8B04-2B98-89C476568CC0}"/>
              </a:ext>
            </a:extLst>
          </p:cNvPr>
          <p:cNvSpPr/>
          <p:nvPr/>
        </p:nvSpPr>
        <p:spPr>
          <a:xfrm rot="16200000">
            <a:off x="1829448" y="3657599"/>
            <a:ext cx="1858001" cy="1689098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"/>
          <p:cNvSpPr/>
          <p:nvPr/>
        </p:nvSpPr>
        <p:spPr>
          <a:xfrm rot="-5400000">
            <a:off x="4000501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5"/>
          <p:cNvSpPr txBox="1"/>
          <p:nvPr/>
        </p:nvSpPr>
        <p:spPr>
          <a:xfrm>
            <a:off x="1264596" y="915900"/>
            <a:ext cx="15758808" cy="84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1018"/>
              </a:lnSpc>
            </a:pP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This diagram presents a comprehensive solution for encouraging sustainable </a:t>
            </a:r>
            <a:r>
              <a:rPr lang="en-US" sz="3300" dirty="0" err="1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behaviour</a:t>
            </a: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 through a unified digital platform. It features five key components:</a:t>
            </a:r>
          </a:p>
          <a:p>
            <a:pPr lvl="0" algn="just">
              <a:lnSpc>
                <a:spcPct val="111018"/>
              </a:lnSpc>
            </a:pP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 </a:t>
            </a:r>
          </a:p>
          <a:p>
            <a:pPr marL="571500" lvl="0" indent="-571500" algn="just">
              <a:lnSpc>
                <a:spcPct val="111018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PRODUCT SCANNER</a:t>
            </a: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, which allows users to scan items and receive carbon footprint and recyclability data, with greener alternatives suggested.</a:t>
            </a:r>
          </a:p>
          <a:p>
            <a:pPr marL="571500" lvl="0" indent="-571500" algn="just">
              <a:lnSpc>
                <a:spcPct val="111018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RECYCLABILITY INTELLIGENCE </a:t>
            </a:r>
            <a:r>
              <a:rPr lang="en-US" sz="3300" dirty="0" err="1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utilises</a:t>
            </a: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 AI to identify material types from labels, providing clear recycling instructions and links to local collection points. </a:t>
            </a:r>
          </a:p>
          <a:p>
            <a:pPr marL="571500" lvl="0" indent="-571500" algn="just">
              <a:lnSpc>
                <a:spcPct val="111018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CARBON FOOTPRINT TRACKER </a:t>
            </a: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enables users to log activities and visualize emissions. </a:t>
            </a:r>
          </a:p>
          <a:p>
            <a:pPr marL="571500" lvl="0" indent="-571500" algn="just">
              <a:lnSpc>
                <a:spcPct val="111018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THE GAMIFICATION &amp; REWARDS ENGINE </a:t>
            </a: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incentivizes eco-friendly actions with </a:t>
            </a:r>
            <a:r>
              <a:rPr lang="en-US" sz="3300" dirty="0" err="1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EcoPoints</a:t>
            </a: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 and redeemable rewards.</a:t>
            </a:r>
          </a:p>
          <a:p>
            <a:pPr marL="571500" lvl="0" indent="-571500" algn="just">
              <a:lnSpc>
                <a:spcPct val="111018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Lastly, the </a:t>
            </a:r>
            <a:r>
              <a:rPr lang="en-US" sz="3300" b="1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AI SUSTAINABILITY CHATBOT </a:t>
            </a:r>
            <a:r>
              <a:rPr lang="en-US" sz="33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provides real-time advice and answers user queries on sustainable living.</a:t>
            </a:r>
            <a:endParaRPr lang="en-US" sz="3300" dirty="0"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578607" y="692336"/>
            <a:ext cx="9130784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 STACK</a:t>
            </a:r>
            <a:endParaRPr sz="1800" b="1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F68455E-5406-2A8C-6724-9F70080CC7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341541"/>
              </p:ext>
            </p:extLst>
          </p:nvPr>
        </p:nvGraphicFramePr>
        <p:xfrm>
          <a:off x="924126" y="2634522"/>
          <a:ext cx="16439745" cy="6827520"/>
        </p:xfrm>
        <a:graphic>
          <a:graphicData uri="http://schemas.openxmlformats.org/drawingml/2006/table">
            <a:tbl>
              <a:tblPr/>
              <a:tblGrid>
                <a:gridCol w="7290881">
                  <a:extLst>
                    <a:ext uri="{9D8B030D-6E8A-4147-A177-3AD203B41FA5}">
                      <a16:colId xmlns:a16="http://schemas.microsoft.com/office/drawing/2014/main" val="1351387712"/>
                    </a:ext>
                  </a:extLst>
                </a:gridCol>
                <a:gridCol w="9148864">
                  <a:extLst>
                    <a:ext uri="{9D8B030D-6E8A-4147-A177-3AD203B41FA5}">
                      <a16:colId xmlns:a16="http://schemas.microsoft.com/office/drawing/2014/main" val="2918523644"/>
                    </a:ext>
                  </a:extLst>
                </a:gridCol>
              </a:tblGrid>
              <a:tr h="528988">
                <a:tc>
                  <a:txBody>
                    <a:bodyPr/>
                    <a:lstStyle/>
                    <a:p>
                      <a:r>
                        <a:rPr lang="en-IN" sz="4000" dirty="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LAYER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000" dirty="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TECH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6911273"/>
                  </a:ext>
                </a:extLst>
              </a:tr>
              <a:tr h="528988">
                <a:tc>
                  <a:txBody>
                    <a:bodyPr/>
                    <a:lstStyle/>
                    <a:p>
                      <a:r>
                        <a:rPr lang="en-IN" sz="4000" dirty="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Frontend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React / Flutter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8014018"/>
                  </a:ext>
                </a:extLst>
              </a:tr>
              <a:tr h="528988">
                <a:tc>
                  <a:txBody>
                    <a:bodyPr/>
                    <a:lstStyle/>
                    <a:p>
                      <a:r>
                        <a:rPr lang="en-IN" sz="4000" dirty="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Backend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Flask / Node.js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2604256"/>
                  </a:ext>
                </a:extLst>
              </a:tr>
              <a:tr h="528988">
                <a:tc>
                  <a:txBody>
                    <a:bodyPr/>
                    <a:lstStyle/>
                    <a:p>
                      <a:r>
                        <a:rPr lang="en-IN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DB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MongoDB / Firebase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0710444"/>
                  </a:ext>
                </a:extLst>
              </a:tr>
              <a:tr h="528988">
                <a:tc>
                  <a:txBody>
                    <a:bodyPr/>
                    <a:lstStyle/>
                    <a:p>
                      <a:r>
                        <a:rPr lang="en-IN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Scanner &amp; OCR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000" dirty="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Barcode API + Tesseract / Google Vision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4352935"/>
                  </a:ext>
                </a:extLst>
              </a:tr>
              <a:tr h="528988">
                <a:tc>
                  <a:txBody>
                    <a:bodyPr/>
                    <a:lstStyle/>
                    <a:p>
                      <a:r>
                        <a:rPr lang="en-IN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AI Chatbot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GPT API (OpenAI)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2393539"/>
                  </a:ext>
                </a:extLst>
              </a:tr>
              <a:tr h="899279">
                <a:tc>
                  <a:txBody>
                    <a:bodyPr/>
                    <a:lstStyle/>
                    <a:p>
                      <a:r>
                        <a:rPr lang="en-IN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Rewards System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Custom logic + Integration with Stripe/partner APIs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4787071"/>
                  </a:ext>
                </a:extLst>
              </a:tr>
              <a:tr h="528988">
                <a:tc>
                  <a:txBody>
                    <a:bodyPr/>
                    <a:lstStyle/>
                    <a:p>
                      <a:r>
                        <a:rPr lang="en-IN" sz="400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Auth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000" dirty="0">
                          <a:solidFill>
                            <a:schemeClr val="bg1"/>
                          </a:solidFill>
                          <a:latin typeface="Arial Rounded MT Bold" panose="020F0704030504030204" pitchFamily="34" charset="0"/>
                        </a:rPr>
                        <a:t>Firebase Auth or OAuth2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07398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 rot="-5400000">
            <a:off x="4000501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3923551" y="529492"/>
            <a:ext cx="10440898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b="1" dirty="0"/>
          </a:p>
        </p:txBody>
      </p:sp>
      <p:sp>
        <p:nvSpPr>
          <p:cNvPr id="3" name="Google Shape;126;p5">
            <a:extLst>
              <a:ext uri="{FF2B5EF4-FFF2-40B4-BE49-F238E27FC236}">
                <a16:creationId xmlns:a16="http://schemas.microsoft.com/office/drawing/2014/main" id="{0AB96A39-F962-5DDB-E37D-528A9E70250F}"/>
              </a:ext>
            </a:extLst>
          </p:cNvPr>
          <p:cNvSpPr txBox="1"/>
          <p:nvPr/>
        </p:nvSpPr>
        <p:spPr>
          <a:xfrm>
            <a:off x="398835" y="1721328"/>
            <a:ext cx="17490330" cy="8161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1018"/>
              </a:lnSpc>
            </a:pPr>
            <a:r>
              <a:rPr lang="en-US" sz="28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🔍 SMART PRODUCT SCANNER</a:t>
            </a:r>
            <a:r>
              <a:rPr lang="en-US" sz="30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: Instantly scans barcodes/images to estimate the carbon footprint and recyclability of everyday products.</a:t>
            </a:r>
          </a:p>
          <a:p>
            <a:pPr lvl="0" algn="just">
              <a:lnSpc>
                <a:spcPct val="111018"/>
              </a:lnSpc>
            </a:pPr>
            <a:endParaRPr lang="en-US" sz="2400" dirty="0">
              <a:solidFill>
                <a:srgbClr val="D9D9D9"/>
              </a:solidFill>
              <a:latin typeface="Arial Rounded MT Bold" panose="020F0704030504030204" pitchFamily="34" charset="0"/>
              <a:ea typeface="Playfair Display"/>
              <a:cs typeface="Playfair Display"/>
              <a:sym typeface="Playfair Display"/>
            </a:endParaRPr>
          </a:p>
          <a:p>
            <a:pPr lvl="0" algn="just">
              <a:lnSpc>
                <a:spcPct val="111018"/>
              </a:lnSpc>
            </a:pPr>
            <a:r>
              <a:rPr lang="en-US" sz="28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♻️ AI-POWERED RECYCLABILITY Intelligence: </a:t>
            </a:r>
            <a:r>
              <a:rPr lang="en-US" sz="30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Detects material type using label analysis and provides clear, localized recycling instructions.</a:t>
            </a:r>
          </a:p>
          <a:p>
            <a:pPr lvl="0" algn="just">
              <a:lnSpc>
                <a:spcPct val="111018"/>
              </a:lnSpc>
            </a:pPr>
            <a:endParaRPr lang="en-US" sz="2400" dirty="0">
              <a:solidFill>
                <a:srgbClr val="D9D9D9"/>
              </a:solidFill>
              <a:latin typeface="Arial Rounded MT Bold" panose="020F0704030504030204" pitchFamily="34" charset="0"/>
              <a:ea typeface="Playfair Display"/>
              <a:cs typeface="Playfair Display"/>
              <a:sym typeface="Playfair Display"/>
            </a:endParaRPr>
          </a:p>
          <a:p>
            <a:pPr lvl="0" algn="just">
              <a:lnSpc>
                <a:spcPct val="111018"/>
              </a:lnSpc>
            </a:pPr>
            <a:r>
              <a:rPr lang="en-US" sz="28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📊 CARBON FOOTPRINT TRACKER: </a:t>
            </a:r>
            <a:r>
              <a:rPr lang="en-US" sz="30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Lets users log daily activities and track their carbon emissions over time with actionable tips.</a:t>
            </a:r>
          </a:p>
          <a:p>
            <a:pPr lvl="0" algn="just">
              <a:lnSpc>
                <a:spcPct val="111018"/>
              </a:lnSpc>
            </a:pPr>
            <a:endParaRPr lang="en-US" sz="2400" dirty="0">
              <a:solidFill>
                <a:srgbClr val="D9D9D9"/>
              </a:solidFill>
              <a:latin typeface="Arial Rounded MT Bold" panose="020F0704030504030204" pitchFamily="34" charset="0"/>
              <a:ea typeface="Playfair Display"/>
              <a:cs typeface="Playfair Display"/>
              <a:sym typeface="Playfair Display"/>
            </a:endParaRPr>
          </a:p>
          <a:p>
            <a:pPr lvl="0" algn="just">
              <a:lnSpc>
                <a:spcPct val="111018"/>
              </a:lnSpc>
            </a:pPr>
            <a:r>
              <a:rPr lang="en-US" sz="28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🎯 GAMIFICATION &amp; REWARD SYSTEM (Key Differentiator): </a:t>
            </a:r>
            <a:r>
              <a:rPr lang="en-US" sz="30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Users earn </a:t>
            </a:r>
            <a:r>
              <a:rPr lang="en-US" sz="3000" dirty="0" err="1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EcoPoints</a:t>
            </a:r>
            <a:r>
              <a:rPr lang="en-US" sz="30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 for eco-friendly </a:t>
            </a:r>
            <a:r>
              <a:rPr lang="en-US" sz="3000" dirty="0" err="1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behaviour</a:t>
            </a:r>
            <a:r>
              <a:rPr lang="en-US" sz="30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, which can be redeemed for real rewards or badges, driving long-term engagement.</a:t>
            </a:r>
          </a:p>
          <a:p>
            <a:pPr lvl="0" algn="just">
              <a:lnSpc>
                <a:spcPct val="111018"/>
              </a:lnSpc>
            </a:pPr>
            <a:endParaRPr lang="en-US" sz="2400" dirty="0">
              <a:solidFill>
                <a:srgbClr val="D9D9D9"/>
              </a:solidFill>
              <a:latin typeface="Arial Rounded MT Bold" panose="020F0704030504030204" pitchFamily="34" charset="0"/>
              <a:ea typeface="Playfair Display"/>
              <a:cs typeface="Playfair Display"/>
              <a:sym typeface="Playfair Display"/>
            </a:endParaRPr>
          </a:p>
          <a:p>
            <a:pPr lvl="0" algn="just">
              <a:lnSpc>
                <a:spcPct val="111018"/>
              </a:lnSpc>
            </a:pPr>
            <a:r>
              <a:rPr lang="en-US" sz="28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🤖 AI SUSTAINABILITY CHATBOT: </a:t>
            </a:r>
            <a:r>
              <a:rPr lang="en-US" sz="30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24/7 support that answers questions like “Can I recycle this?” and suggests sustainable alternatives.</a:t>
            </a:r>
          </a:p>
          <a:p>
            <a:pPr lvl="0" algn="just">
              <a:lnSpc>
                <a:spcPct val="111018"/>
              </a:lnSpc>
            </a:pPr>
            <a:endParaRPr lang="en-US" sz="2400" dirty="0">
              <a:solidFill>
                <a:srgbClr val="D9D9D9"/>
              </a:solidFill>
              <a:latin typeface="Arial Rounded MT Bold" panose="020F0704030504030204" pitchFamily="34" charset="0"/>
              <a:ea typeface="Playfair Display"/>
              <a:cs typeface="Playfair Display"/>
              <a:sym typeface="Playfair Display"/>
            </a:endParaRPr>
          </a:p>
          <a:p>
            <a:pPr lvl="0" algn="just">
              <a:lnSpc>
                <a:spcPct val="111018"/>
              </a:lnSpc>
            </a:pPr>
            <a:r>
              <a:rPr lang="en-US" sz="28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🧠 UNIQUE VALUE PROPOSITION: </a:t>
            </a:r>
            <a:r>
              <a:rPr lang="en-US" sz="30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Combines education, </a:t>
            </a:r>
            <a:r>
              <a:rPr lang="en-US" sz="3000" dirty="0" err="1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behaviour</a:t>
            </a:r>
            <a:r>
              <a:rPr lang="en-US" sz="30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 tracking, real-time analytics, and motivation in a single user-friendly app.</a:t>
            </a:r>
            <a:endParaRPr lang="en-US" sz="3000" dirty="0"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2;p6">
            <a:extLst>
              <a:ext uri="{FF2B5EF4-FFF2-40B4-BE49-F238E27FC236}">
                <a16:creationId xmlns:a16="http://schemas.microsoft.com/office/drawing/2014/main" id="{864B6282-5E89-342B-2EF0-7B823ACD7A7D}"/>
              </a:ext>
            </a:extLst>
          </p:cNvPr>
          <p:cNvSpPr/>
          <p:nvPr/>
        </p:nvSpPr>
        <p:spPr>
          <a:xfrm rot="-5400000">
            <a:off x="4000498" y="-4000501"/>
            <a:ext cx="10287001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2378919" y="475791"/>
            <a:ext cx="13530145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b="1" dirty="0"/>
          </a:p>
        </p:txBody>
      </p:sp>
      <p:sp>
        <p:nvSpPr>
          <p:cNvPr id="4" name="Google Shape;126;p5">
            <a:extLst>
              <a:ext uri="{FF2B5EF4-FFF2-40B4-BE49-F238E27FC236}">
                <a16:creationId xmlns:a16="http://schemas.microsoft.com/office/drawing/2014/main" id="{83017427-72B8-AF6E-FE36-34A5A7F67488}"/>
              </a:ext>
            </a:extLst>
          </p:cNvPr>
          <p:cNvSpPr txBox="1"/>
          <p:nvPr/>
        </p:nvSpPr>
        <p:spPr>
          <a:xfrm>
            <a:off x="466918" y="1812777"/>
            <a:ext cx="17354149" cy="7652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1018"/>
              </a:lnSpc>
            </a:pPr>
            <a:r>
              <a:rPr lang="en-US" sz="32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🔌 DATA DEPENDENCY: Accuracy relies heavily on up-to-date product databases and verified material composition sources.</a:t>
            </a:r>
          </a:p>
          <a:p>
            <a:pPr lvl="0" algn="just">
              <a:lnSpc>
                <a:spcPct val="111018"/>
              </a:lnSpc>
            </a:pPr>
            <a:endParaRPr lang="en-US" sz="3200" dirty="0">
              <a:solidFill>
                <a:srgbClr val="D9D9D9"/>
              </a:solidFill>
              <a:latin typeface="Arial Rounded MT Bold" panose="020F0704030504030204" pitchFamily="34" charset="0"/>
              <a:ea typeface="Playfair Display"/>
              <a:cs typeface="Playfair Display"/>
              <a:sym typeface="Playfair Display"/>
            </a:endParaRPr>
          </a:p>
          <a:p>
            <a:pPr lvl="0" algn="just">
              <a:lnSpc>
                <a:spcPct val="111018"/>
              </a:lnSpc>
            </a:pPr>
            <a:r>
              <a:rPr lang="en-US" sz="32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📱 SCANNING LIMITATIONS: Barcode/image recognition may fail for damaged labels, generic products, or unregistered items.</a:t>
            </a:r>
          </a:p>
          <a:p>
            <a:pPr lvl="0" algn="just">
              <a:lnSpc>
                <a:spcPct val="111018"/>
              </a:lnSpc>
            </a:pPr>
            <a:endParaRPr lang="en-US" sz="3200" dirty="0">
              <a:solidFill>
                <a:srgbClr val="D9D9D9"/>
              </a:solidFill>
              <a:latin typeface="Arial Rounded MT Bold" panose="020F0704030504030204" pitchFamily="34" charset="0"/>
              <a:ea typeface="Playfair Display"/>
              <a:cs typeface="Playfair Display"/>
              <a:sym typeface="Playfair Display"/>
            </a:endParaRPr>
          </a:p>
          <a:p>
            <a:pPr lvl="0" algn="just">
              <a:lnSpc>
                <a:spcPct val="111018"/>
              </a:lnSpc>
            </a:pPr>
            <a:r>
              <a:rPr lang="en-US" sz="32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🧠 BEHAVIOR CHANGE BARRIER: Changing user habits takes time—even with rewards, sustained engagement may be a challenge.</a:t>
            </a:r>
          </a:p>
          <a:p>
            <a:pPr lvl="0" algn="just">
              <a:lnSpc>
                <a:spcPct val="111018"/>
              </a:lnSpc>
            </a:pPr>
            <a:endParaRPr lang="en-US" sz="3200" dirty="0">
              <a:solidFill>
                <a:srgbClr val="D9D9D9"/>
              </a:solidFill>
              <a:latin typeface="Arial Rounded MT Bold" panose="020F0704030504030204" pitchFamily="34" charset="0"/>
              <a:ea typeface="Playfair Display"/>
              <a:cs typeface="Playfair Display"/>
              <a:sym typeface="Playfair Display"/>
            </a:endParaRPr>
          </a:p>
          <a:p>
            <a:pPr lvl="0" algn="just">
              <a:lnSpc>
                <a:spcPct val="111018"/>
              </a:lnSpc>
            </a:pPr>
            <a:r>
              <a:rPr lang="en-US" sz="32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🌐 LOCAL RECYCLING RULES VARIATION: Recyclability varies by region, which may cause confusion without localized data integration.</a:t>
            </a:r>
          </a:p>
          <a:p>
            <a:pPr lvl="0" algn="just">
              <a:lnSpc>
                <a:spcPct val="111018"/>
              </a:lnSpc>
            </a:pPr>
            <a:endParaRPr lang="en-US" sz="3200" dirty="0">
              <a:solidFill>
                <a:srgbClr val="D9D9D9"/>
              </a:solidFill>
              <a:latin typeface="Arial Rounded MT Bold" panose="020F0704030504030204" pitchFamily="34" charset="0"/>
              <a:ea typeface="Playfair Display"/>
              <a:cs typeface="Playfair Display"/>
              <a:sym typeface="Playfair Display"/>
            </a:endParaRPr>
          </a:p>
          <a:p>
            <a:pPr lvl="0" algn="just">
              <a:lnSpc>
                <a:spcPct val="111018"/>
              </a:lnSpc>
            </a:pPr>
            <a:r>
              <a:rPr lang="en-US" sz="3200" dirty="0">
                <a:solidFill>
                  <a:srgbClr val="D9D9D9"/>
                </a:solidFill>
                <a:latin typeface="Arial Rounded MT Bold" panose="020F0704030504030204" pitchFamily="34" charset="0"/>
                <a:ea typeface="Playfair Display"/>
                <a:cs typeface="Playfair Display"/>
                <a:sym typeface="Playfair Display"/>
              </a:rPr>
              <a:t>💰 PARTNERSHIP &amp; REWARD DEPENDENCY: Reward system success depends on collaborations with eco-brands or sponsors—difficult to scale early on.</a:t>
            </a:r>
            <a:endParaRPr lang="en-US" sz="2800" dirty="0"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/>
          <p:nvPr/>
        </p:nvSpPr>
        <p:spPr>
          <a:xfrm rot="-5400000">
            <a:off x="4000501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242138" y="473645"/>
            <a:ext cx="11803723" cy="194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0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sz="1050" dirty="0"/>
          </a:p>
        </p:txBody>
      </p:sp>
      <p:sp>
        <p:nvSpPr>
          <p:cNvPr id="2" name="Google Shape;149;p8">
            <a:extLst>
              <a:ext uri="{FF2B5EF4-FFF2-40B4-BE49-F238E27FC236}">
                <a16:creationId xmlns:a16="http://schemas.microsoft.com/office/drawing/2014/main" id="{74A6D37F-1705-5815-43C6-5073EB5268E5}"/>
              </a:ext>
            </a:extLst>
          </p:cNvPr>
          <p:cNvSpPr txBox="1"/>
          <p:nvPr/>
        </p:nvSpPr>
        <p:spPr>
          <a:xfrm>
            <a:off x="4578607" y="3249727"/>
            <a:ext cx="9130784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Fresh Forge </a:t>
            </a:r>
            <a:endParaRPr sz="1800" b="1" dirty="0"/>
          </a:p>
        </p:txBody>
      </p:sp>
      <p:sp>
        <p:nvSpPr>
          <p:cNvPr id="3" name="Google Shape;150;p8">
            <a:extLst>
              <a:ext uri="{FF2B5EF4-FFF2-40B4-BE49-F238E27FC236}">
                <a16:creationId xmlns:a16="http://schemas.microsoft.com/office/drawing/2014/main" id="{061E1D94-9D5A-E672-D40F-31F505826E63}"/>
              </a:ext>
            </a:extLst>
          </p:cNvPr>
          <p:cNvSpPr txBox="1"/>
          <p:nvPr/>
        </p:nvSpPr>
        <p:spPr>
          <a:xfrm>
            <a:off x="77820" y="4345895"/>
            <a:ext cx="18288001" cy="5350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Team Members:</a:t>
            </a:r>
          </a:p>
          <a:p>
            <a:pPr lvl="0">
              <a:lnSpc>
                <a:spcPct val="200000"/>
              </a:lnSpc>
            </a:pPr>
            <a:r>
              <a:rPr lang="en-US" sz="4000" dirty="0">
                <a:solidFill>
                  <a:srgbClr val="D9D9D9"/>
                </a:solidFill>
                <a:latin typeface="Playfair Display"/>
                <a:sym typeface="Playfair Display"/>
              </a:rPr>
              <a:t>HARSHIT BHATIA : AI &amp; Data Integration Engineer</a:t>
            </a:r>
            <a:r>
              <a:rPr lang="en-US" sz="3600" dirty="0">
                <a:solidFill>
                  <a:srgbClr val="D9D9D9"/>
                </a:solidFill>
                <a:latin typeface="Playfair Display"/>
                <a:sym typeface="Playfair Display"/>
              </a:rPr>
              <a:t>(harshitbhatia206@gmail.com)</a:t>
            </a:r>
            <a:endParaRPr lang="en-US" sz="4220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lvl="0">
              <a:lnSpc>
                <a:spcPct val="150000"/>
              </a:lnSpc>
            </a:pPr>
            <a:r>
              <a:rPr lang="en-US" sz="4000" dirty="0">
                <a:solidFill>
                  <a:srgbClr val="D9D9D9"/>
                </a:solidFill>
                <a:latin typeface="Playfair Display"/>
                <a:sym typeface="Playfair Display"/>
              </a:rPr>
              <a:t>SHIVANGI SHARMA : Full Stack Developer </a:t>
            </a:r>
            <a:r>
              <a:rPr lang="en-US" sz="3600" dirty="0">
                <a:solidFill>
                  <a:srgbClr val="D9D9D9"/>
                </a:solidFill>
                <a:latin typeface="Playfair Display"/>
                <a:sym typeface="Playfair Display"/>
              </a:rPr>
              <a:t>(shivangidps40@gmail.com)</a:t>
            </a:r>
          </a:p>
          <a:p>
            <a:pPr lvl="0">
              <a:lnSpc>
                <a:spcPct val="150000"/>
              </a:lnSpc>
            </a:pPr>
            <a:r>
              <a:rPr lang="en-US" sz="4000" dirty="0">
                <a:solidFill>
                  <a:srgbClr val="D9D9D9"/>
                </a:solidFill>
                <a:latin typeface="Playfair Display"/>
                <a:sym typeface="Playfair Display"/>
              </a:rPr>
              <a:t>JATINDERPAL SINGH </a:t>
            </a:r>
            <a:r>
              <a:rPr lang="en-US" sz="4000" dirty="0" err="1">
                <a:solidFill>
                  <a:srgbClr val="D9D9D9"/>
                </a:solidFill>
                <a:latin typeface="Playfair Display"/>
                <a:sym typeface="Playfair Display"/>
              </a:rPr>
              <a:t>SIDHU:Research</a:t>
            </a:r>
            <a:r>
              <a:rPr lang="en-US" sz="4000" dirty="0">
                <a:solidFill>
                  <a:srgbClr val="D9D9D9"/>
                </a:solidFill>
                <a:latin typeface="Playfair Display"/>
                <a:sym typeface="Playfair Display"/>
              </a:rPr>
              <a:t> &amp; Outreach</a:t>
            </a:r>
            <a:r>
              <a:rPr lang="en-US" sz="3600" dirty="0">
                <a:solidFill>
                  <a:srgbClr val="D9D9D9"/>
                </a:solidFill>
                <a:latin typeface="Playfair Display"/>
                <a:sym typeface="Playfair Display"/>
              </a:rPr>
              <a:t>(jatindersidhu2005@gmail.com)</a:t>
            </a:r>
          </a:p>
          <a:p>
            <a:pPr lvl="0">
              <a:lnSpc>
                <a:spcPct val="150000"/>
              </a:lnSpc>
            </a:pPr>
            <a:r>
              <a:rPr lang="en-US" sz="4000" dirty="0">
                <a:solidFill>
                  <a:srgbClr val="D9D9D9"/>
                </a:solidFill>
                <a:latin typeface="Playfair Display"/>
                <a:sym typeface="Playfair Display"/>
              </a:rPr>
              <a:t>IMANATDEEP KAUR GILL : UI/UX Designer </a:t>
            </a:r>
            <a:r>
              <a:rPr lang="en-US" sz="3600" dirty="0">
                <a:solidFill>
                  <a:srgbClr val="D9D9D9"/>
                </a:solidFill>
                <a:latin typeface="Playfair Display"/>
                <a:sym typeface="Playfair Display"/>
              </a:rPr>
              <a:t>(imanat350@gmail.com)</a:t>
            </a:r>
            <a:endParaRPr sz="3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742</Words>
  <Application>Microsoft Office PowerPoint</Application>
  <PresentationFormat>Custom</PresentationFormat>
  <Paragraphs>104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 Rounded MT Bold</vt:lpstr>
      <vt:lpstr>Arial</vt:lpstr>
      <vt:lpstr>Bahnschrift Light</vt:lpstr>
      <vt:lpstr>Bahnschrift SemiBold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Imanatdeep Kaur Gill</cp:lastModifiedBy>
  <cp:revision>8</cp:revision>
  <dcterms:created xsi:type="dcterms:W3CDTF">2006-08-16T00:00:00Z</dcterms:created>
  <dcterms:modified xsi:type="dcterms:W3CDTF">2025-07-04T17:07:32Z</dcterms:modified>
</cp:coreProperties>
</file>